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7102475" cy="938847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67" d="100"/>
          <a:sy n="67" d="100"/>
        </p:scale>
        <p:origin x="8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in callirgos" userId="9fa1b0857878b7a3" providerId="LiveId" clId="{C5589110-C191-4E60-AE6C-01EBC291932F}"/>
    <pc:docChg chg="modSld sldOrd">
      <pc:chgData name="charlin callirgos" userId="9fa1b0857878b7a3" providerId="LiveId" clId="{C5589110-C191-4E60-AE6C-01EBC291932F}" dt="2026-06-29T18:19:52.016" v="150"/>
      <pc:docMkLst>
        <pc:docMk/>
      </pc:docMkLst>
      <pc:sldChg chg="modSp mod ord">
        <pc:chgData name="charlin callirgos" userId="9fa1b0857878b7a3" providerId="LiveId" clId="{C5589110-C191-4E60-AE6C-01EBC291932F}" dt="2026-06-29T18:19:52.016" v="150"/>
        <pc:sldMkLst>
          <pc:docMk/>
          <pc:sldMk cId="0" sldId="257"/>
        </pc:sldMkLst>
        <pc:spChg chg="mod">
          <ac:chgData name="charlin callirgos" userId="9fa1b0857878b7a3" providerId="LiveId" clId="{C5589110-C191-4E60-AE6C-01EBC291932F}" dt="2026-06-26T21:18:10.370" v="1" actId="20577"/>
          <ac:spMkLst>
            <pc:docMk/>
            <pc:sldMk cId="0" sldId="257"/>
            <ac:spMk id="12" creationId="{00000000-0000-0000-0000-000000000000}"/>
          </ac:spMkLst>
        </pc:spChg>
      </pc:sldChg>
      <pc:sldChg chg="modSp mod">
        <pc:chgData name="charlin callirgos" userId="9fa1b0857878b7a3" providerId="LiveId" clId="{C5589110-C191-4E60-AE6C-01EBC291932F}" dt="2026-06-27T21:34:33.044" v="88" actId="20577"/>
        <pc:sldMkLst>
          <pc:docMk/>
          <pc:sldMk cId="0" sldId="259"/>
        </pc:sldMkLst>
        <pc:spChg chg="mod">
          <ac:chgData name="charlin callirgos" userId="9fa1b0857878b7a3" providerId="LiveId" clId="{C5589110-C191-4E60-AE6C-01EBC291932F}" dt="2026-06-27T21:34:21.361" v="82" actId="20577"/>
          <ac:spMkLst>
            <pc:docMk/>
            <pc:sldMk cId="0" sldId="259"/>
            <ac:spMk id="10" creationId="{00000000-0000-0000-0000-000000000000}"/>
          </ac:spMkLst>
        </pc:spChg>
        <pc:spChg chg="mod">
          <ac:chgData name="charlin callirgos" userId="9fa1b0857878b7a3" providerId="LiveId" clId="{C5589110-C191-4E60-AE6C-01EBC291932F}" dt="2026-06-27T21:34:33.044" v="88" actId="20577"/>
          <ac:spMkLst>
            <pc:docMk/>
            <pc:sldMk cId="0" sldId="259"/>
            <ac:spMk id="16" creationId="{00000000-0000-0000-0000-000000000000}"/>
          </ac:spMkLst>
        </pc:spChg>
      </pc:sldChg>
      <pc:sldChg chg="modSp mod">
        <pc:chgData name="charlin callirgos" userId="9fa1b0857878b7a3" providerId="LiveId" clId="{C5589110-C191-4E60-AE6C-01EBC291932F}" dt="2026-06-26T21:24:57.584" v="35" actId="20577"/>
        <pc:sldMkLst>
          <pc:docMk/>
          <pc:sldMk cId="0" sldId="261"/>
        </pc:sldMkLst>
        <pc:spChg chg="mod">
          <ac:chgData name="charlin callirgos" userId="9fa1b0857878b7a3" providerId="LiveId" clId="{C5589110-C191-4E60-AE6C-01EBC291932F}" dt="2026-06-26T21:24:18.442" v="3" actId="20577"/>
          <ac:spMkLst>
            <pc:docMk/>
            <pc:sldMk cId="0" sldId="261"/>
            <ac:spMk id="16" creationId="{00000000-0000-0000-0000-000000000000}"/>
          </ac:spMkLst>
        </pc:spChg>
        <pc:spChg chg="mod">
          <ac:chgData name="charlin callirgos" userId="9fa1b0857878b7a3" providerId="LiveId" clId="{C5589110-C191-4E60-AE6C-01EBC291932F}" dt="2026-06-26T21:24:47.935" v="24" actId="20577"/>
          <ac:spMkLst>
            <pc:docMk/>
            <pc:sldMk cId="0" sldId="261"/>
            <ac:spMk id="17" creationId="{00000000-0000-0000-0000-000000000000}"/>
          </ac:spMkLst>
        </pc:spChg>
        <pc:spChg chg="mod">
          <ac:chgData name="charlin callirgos" userId="9fa1b0857878b7a3" providerId="LiveId" clId="{C5589110-C191-4E60-AE6C-01EBC291932F}" dt="2026-06-26T21:24:57.584" v="35" actId="20577"/>
          <ac:spMkLst>
            <pc:docMk/>
            <pc:sldMk cId="0" sldId="261"/>
            <ac:spMk id="18" creationId="{00000000-0000-0000-0000-000000000000}"/>
          </ac:spMkLst>
        </pc:spChg>
      </pc:sldChg>
      <pc:sldChg chg="modSp mod">
        <pc:chgData name="charlin callirgos" userId="9fa1b0857878b7a3" providerId="LiveId" clId="{C5589110-C191-4E60-AE6C-01EBC291932F}" dt="2026-06-27T21:37:04.595" v="148" actId="20577"/>
        <pc:sldMkLst>
          <pc:docMk/>
          <pc:sldMk cId="0" sldId="262"/>
        </pc:sldMkLst>
        <pc:spChg chg="mod">
          <ac:chgData name="charlin callirgos" userId="9fa1b0857878b7a3" providerId="LiveId" clId="{C5589110-C191-4E60-AE6C-01EBC291932F}" dt="2026-06-27T21:22:28.343" v="80" actId="20577"/>
          <ac:spMkLst>
            <pc:docMk/>
            <pc:sldMk cId="0" sldId="262"/>
            <ac:spMk id="9" creationId="{00000000-0000-0000-0000-000000000000}"/>
          </ac:spMkLst>
        </pc:spChg>
        <pc:spChg chg="mod">
          <ac:chgData name="charlin callirgos" userId="9fa1b0857878b7a3" providerId="LiveId" clId="{C5589110-C191-4E60-AE6C-01EBC291932F}" dt="2026-06-26T21:26:16.240" v="76" actId="20577"/>
          <ac:spMkLst>
            <pc:docMk/>
            <pc:sldMk cId="0" sldId="262"/>
            <ac:spMk id="13" creationId="{00000000-0000-0000-0000-000000000000}"/>
          </ac:spMkLst>
        </pc:spChg>
        <pc:spChg chg="mod">
          <ac:chgData name="charlin callirgos" userId="9fa1b0857878b7a3" providerId="LiveId" clId="{C5589110-C191-4E60-AE6C-01EBC291932F}" dt="2026-06-27T21:35:40.628" v="99" actId="20577"/>
          <ac:spMkLst>
            <pc:docMk/>
            <pc:sldMk cId="0" sldId="262"/>
            <ac:spMk id="17" creationId="{00000000-0000-0000-0000-000000000000}"/>
          </ac:spMkLst>
        </pc:spChg>
        <pc:spChg chg="mod">
          <ac:chgData name="charlin callirgos" userId="9fa1b0857878b7a3" providerId="LiveId" clId="{C5589110-C191-4E60-AE6C-01EBC291932F}" dt="2026-06-27T21:37:04.595" v="148" actId="20577"/>
          <ac:spMkLst>
            <pc:docMk/>
            <pc:sldMk cId="0" sldId="262"/>
            <ac:spMk id="1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0572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5540" tIns="52770" rIns="105540" bIns="52770"/>
          <a:lstStyle/>
          <a:p>
            <a:r>
              <a:rPr lang="en-US" dirty="0"/>
              <a:t>Welcome slide. Linda introduces ASA Wellness and the Movement &amp; Performance Dance Assessment program. Mention 27 years of preventive health service.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5540" tIns="52770" rIns="105540" bIns="52770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5540" tIns="52770" rIns="105540" bIns="52770"/>
          <a:lstStyle/>
          <a:p>
            <a:r>
              <a:rPr lang="en-US" dirty="0"/>
              <a:t>Explain what the Kinetisense system does. Emphasize it's objective, data-driven, and personalized for each dancer.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5540" tIns="52770" rIns="105540" bIns="52770"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5540" tIns="52770" rIns="105540" bIns="52770"/>
          <a:lstStyle/>
          <a:p>
            <a:r>
              <a:rPr lang="en-US" dirty="0"/>
              <a:t>Emphasize the dual value: competitive performance AND health protection. Studios can use this as a marketing differentiator.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5540" tIns="52770" rIns="105540" bIns="52770"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5540" tIns="52770" rIns="105540" bIns="52770"/>
          <a:lstStyle/>
          <a:p>
            <a:r>
              <a:rPr lang="en-US" dirty="0"/>
              <a:t>Walk through the 4-step process. Emphasize it's quick (up to 18 dancers/hour) and turnkey — ASA Wellness brings everything.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5540" tIns="52770" rIns="105540" bIns="52770"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5540" tIns="52770" rIns="105540" bIns="52770"/>
          <a:lstStyle/>
          <a:p>
            <a:r>
              <a:rPr lang="en-US" dirty="0"/>
              <a:t>Each metric on this slide is generated from the Kinetisense 3D scan. Emphasize that the report is objective — not subjective coach opinion.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5540" tIns="52770" rIns="105540" bIns="52770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5540" tIns="52770" rIns="105540" bIns="52770"/>
          <a:lstStyle/>
          <a:p>
            <a:r>
              <a:rPr lang="en-US" dirty="0"/>
              <a:t>Price point is competitive at $85/dancer vs $100-150 market rate. Emphasize the turnkey, come-to-you model.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5540" tIns="52770" rIns="105540" bIns="52770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5540" tIns="52770" rIns="105540" bIns="52770"/>
          <a:lstStyle/>
          <a:p>
            <a:r>
              <a:rPr lang="en-US" dirty="0"/>
              <a:t>KEY POINT: The Kinetisense technology is used by LA Angels and Miami Heat — this is pro-level tech coming to dance studios. Emphasize 27 years, federal client track record, and clinical credentials.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5540" tIns="52770" rIns="105540" bIns="52770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5540" tIns="52770" rIns="105540" bIns="52770"/>
          <a:lstStyle/>
          <a:p>
            <a:r>
              <a:rPr lang="en-US" dirty="0"/>
              <a:t>Closing slide. Invite studios to book now — emphasize limited slots, simple process, and the $85 price point vs $100-150 market 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5540" tIns="52770" rIns="105540" bIns="52770"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F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4572000" cy="4572000"/>
          </a:xfrm>
          <a:prstGeom prst="ellipse">
            <a:avLst/>
          </a:prstGeom>
          <a:solidFill>
            <a:srgbClr val="2A4494">
              <a:alpha val="40000"/>
            </a:srgbClr>
          </a:solidFill>
          <a:ln w="12700">
            <a:solidFill>
              <a:srgbClr val="2A449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2A4494">
              <a:alpha val="30000"/>
            </a:srgbClr>
          </a:solidFill>
          <a:ln w="12700">
            <a:solidFill>
              <a:srgbClr val="2A449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41148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4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ASA WELLNESS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96012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Movement &amp; Performance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548640" y="173736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Dance Assessment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548640" y="26974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Dancer. Every Level. Their Best Self.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274320" y="4681728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 Screening Association, Inc.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asahealthylife.com  |  Preventive Health &amp; Wellness Services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0A1F5C"/>
          </a:solidFill>
          <a:ln w="12700">
            <a:solidFill>
              <a:srgbClr val="0A1F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DANCE ASSESSMENT?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Kinetisense 3D Motion Capture Technology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325880"/>
            <a:ext cx="530352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50876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science-based movement screening program designed for every dancer at every level — providing objective biomechanical data to help each dancer understand their body and reach their personal best.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514600"/>
            <a:ext cx="47548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dancer receives:</a:t>
            </a:r>
            <a:endParaRPr lang="en-US" sz="1300" dirty="0"/>
          </a:p>
          <a:p>
            <a:pPr marL="342900" indent="-342900" algn="l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3D motion capture scan</a:t>
            </a:r>
            <a:endParaRPr lang="en-US" sz="1300" dirty="0"/>
          </a:p>
          <a:p>
            <a:pPr marL="342900" indent="-342900" algn="l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Posture &amp; alignment analysis</a:t>
            </a:r>
            <a:endParaRPr lang="en-US" sz="1300" dirty="0"/>
          </a:p>
          <a:p>
            <a:pPr marL="342900" indent="-342900" algn="l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Flexibility &amp; range of motion scoring</a:t>
            </a:r>
            <a:endParaRPr lang="en-US" sz="1300" dirty="0"/>
          </a:p>
          <a:p>
            <a:pPr marL="342900" indent="-342900" algn="l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&amp; stability metrics</a:t>
            </a:r>
            <a:endParaRPr lang="en-US" sz="1300" dirty="0"/>
          </a:p>
          <a:p>
            <a:pPr marL="342900" indent="-342900" algn="l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 performance report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035040" y="1325880"/>
            <a:ext cx="2743200" cy="1005840"/>
          </a:xfrm>
          <a:prstGeom prst="roundRect">
            <a:avLst>
              <a:gd name="adj" fmla="val 9091"/>
            </a:avLst>
          </a:prstGeom>
          <a:solidFill>
            <a:srgbClr val="0A1F5C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080760" y="1362456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6080760" y="18288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0DF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Motion Capture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D0DF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035040" y="2514600"/>
            <a:ext cx="2743200" cy="1005840"/>
          </a:xfrm>
          <a:prstGeom prst="roundRect">
            <a:avLst>
              <a:gd name="adj" fmla="val 9091"/>
            </a:avLst>
          </a:prstGeom>
          <a:solidFill>
            <a:srgbClr val="1A3270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080760" y="2551176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6080760" y="30175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0DF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Dancers Assessed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D0DF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Hour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035040" y="3703320"/>
            <a:ext cx="2743200" cy="1005840"/>
          </a:xfrm>
          <a:prstGeom prst="roundRect">
            <a:avLst>
              <a:gd name="adj" fmla="val 9091"/>
            </a:avLst>
          </a:prstGeom>
          <a:solidFill>
            <a:srgbClr val="C0392B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080760" y="3739896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$85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6080760" y="42062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0DF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Dancer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D0DF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(Studio Rate)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F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 FOR YOUR DANCERS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dancer deserves to know how their body moves — we help studios support and elevate every student in the studio.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463040"/>
            <a:ext cx="4160520" cy="1600200"/>
          </a:xfrm>
          <a:prstGeom prst="roundRect">
            <a:avLst>
              <a:gd name="adj" fmla="val 5714"/>
            </a:avLst>
          </a:prstGeom>
          <a:solidFill>
            <a:srgbClr val="1A3270"/>
          </a:solidFill>
          <a:ln w="12700">
            <a:solidFill>
              <a:srgbClr val="3A529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554480"/>
            <a:ext cx="347472" cy="34747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87552" y="157276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Your Highest Potential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548640" y="1993392"/>
            <a:ext cx="3794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C5D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dancer — from beginner to advanced — gets personalized data to refine their technique and become the best version of themselves.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4709160" y="1463040"/>
            <a:ext cx="4160520" cy="1600200"/>
          </a:xfrm>
          <a:prstGeom prst="roundRect">
            <a:avLst>
              <a:gd name="adj" fmla="val 5714"/>
            </a:avLst>
          </a:prstGeom>
          <a:solidFill>
            <a:srgbClr val="1A3270"/>
          </a:solidFill>
          <a:ln w="12700">
            <a:solidFill>
              <a:srgbClr val="3A529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1554480"/>
            <a:ext cx="347472" cy="34747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330952" y="157276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Injury Prevention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4892040" y="1993392"/>
            <a:ext cx="3794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C5D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biomechanical imbalances before they become season-ending injuries — keeping more dancers on the floor.</a:t>
            </a:r>
            <a:endParaRPr lang="en-US" sz="1150" dirty="0"/>
          </a:p>
        </p:txBody>
      </p:sp>
      <p:sp>
        <p:nvSpPr>
          <p:cNvPr id="12" name="Shape 8"/>
          <p:cNvSpPr/>
          <p:nvPr/>
        </p:nvSpPr>
        <p:spPr>
          <a:xfrm>
            <a:off x="365760" y="3200400"/>
            <a:ext cx="4160520" cy="1600200"/>
          </a:xfrm>
          <a:prstGeom prst="roundRect">
            <a:avLst>
              <a:gd name="adj" fmla="val 5714"/>
            </a:avLst>
          </a:prstGeom>
          <a:solidFill>
            <a:srgbClr val="1A3270"/>
          </a:solidFill>
          <a:ln w="12700">
            <a:solidFill>
              <a:srgbClr val="3A529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291840"/>
            <a:ext cx="347472" cy="34747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987552" y="331012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 Progress</a:t>
            </a:r>
            <a:endParaRPr lang="en-US" sz="1500" dirty="0"/>
          </a:p>
        </p:txBody>
      </p:sp>
      <p:sp>
        <p:nvSpPr>
          <p:cNvPr id="15" name="Text 10"/>
          <p:cNvSpPr/>
          <p:nvPr/>
        </p:nvSpPr>
        <p:spPr>
          <a:xfrm>
            <a:off x="548640" y="3730752"/>
            <a:ext cx="3794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C5D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Re-assess dancers over time to track improvement and validate the impact of your training methods.</a:t>
            </a:r>
            <a:endParaRPr lang="en-US" sz="1150" dirty="0"/>
          </a:p>
        </p:txBody>
      </p:sp>
      <p:sp>
        <p:nvSpPr>
          <p:cNvPr id="16" name="Shape 11"/>
          <p:cNvSpPr/>
          <p:nvPr/>
        </p:nvSpPr>
        <p:spPr>
          <a:xfrm>
            <a:off x="4709160" y="3200400"/>
            <a:ext cx="4160520" cy="1600200"/>
          </a:xfrm>
          <a:prstGeom prst="roundRect">
            <a:avLst>
              <a:gd name="adj" fmla="val 5714"/>
            </a:avLst>
          </a:prstGeom>
          <a:solidFill>
            <a:srgbClr val="1A3270"/>
          </a:solidFill>
          <a:ln w="12700">
            <a:solidFill>
              <a:srgbClr val="3A529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3291840"/>
            <a:ext cx="347472" cy="34747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330952" y="331012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 Confidence</a:t>
            </a:r>
            <a:endParaRPr lang="en-US" sz="1500" dirty="0"/>
          </a:p>
        </p:txBody>
      </p:sp>
      <p:sp>
        <p:nvSpPr>
          <p:cNvPr id="19" name="Text 13"/>
          <p:cNvSpPr/>
          <p:nvPr/>
        </p:nvSpPr>
        <p:spPr>
          <a:xfrm>
            <a:off x="4892040" y="3730752"/>
            <a:ext cx="3794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C5D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parents you invest in their child's health and performance — a powerful studio differentiator.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0A1F5C"/>
          </a:solidFill>
          <a:ln w="12700">
            <a:solidFill>
              <a:srgbClr val="0A1F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ASSESSMENT WORKS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Simple. Fast. Powerful.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68680" y="1371600"/>
            <a:ext cx="594360" cy="59436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68680" y="13716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645920" y="1636776"/>
            <a:ext cx="777240" cy="54864"/>
          </a:xfrm>
          <a:prstGeom prst="rect">
            <a:avLst/>
          </a:prstGeom>
          <a:solidFill>
            <a:srgbClr val="AABCE8"/>
          </a:solidFill>
          <a:ln w="12700">
            <a:solidFill>
              <a:srgbClr val="AAB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20040" y="2148840"/>
            <a:ext cx="1965960" cy="260604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22860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Your Event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" y="2834640"/>
            <a:ext cx="1783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ASA Wellness to book a studio </a:t>
            </a:r>
          </a:p>
          <a:p>
            <a:pPr marL="0" indent="0" algn="ctr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day. </a:t>
            </a:r>
          </a:p>
          <a:p>
            <a:pPr marL="0" indent="0" algn="ctr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handle all equipment setup and logistics.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017520" y="1371600"/>
            <a:ext cx="594360" cy="59436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017520" y="13716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794760" y="1636776"/>
            <a:ext cx="777240" cy="54864"/>
          </a:xfrm>
          <a:prstGeom prst="rect">
            <a:avLst/>
          </a:prstGeom>
          <a:solidFill>
            <a:srgbClr val="AABCE8"/>
          </a:solidFill>
          <a:ln w="12700">
            <a:solidFill>
              <a:srgbClr val="AAB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468880" y="2148840"/>
            <a:ext cx="1965960" cy="260604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560320" y="22860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Dancer Scan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560320" y="2834640"/>
            <a:ext cx="1783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dancer performs a brief movement sequence in front of the Kinetisense 3D system — typically 10 minutes </a:t>
            </a:r>
          </a:p>
          <a:p>
            <a:pPr marL="0" indent="0" algn="ctr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dancer.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166360" y="1371600"/>
            <a:ext cx="594360" cy="59436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166360" y="13716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5943600" y="1636776"/>
            <a:ext cx="777240" cy="54864"/>
          </a:xfrm>
          <a:prstGeom prst="rect">
            <a:avLst/>
          </a:prstGeom>
          <a:solidFill>
            <a:srgbClr val="AABCE8"/>
          </a:solidFill>
          <a:ln w="12700">
            <a:solidFill>
              <a:srgbClr val="AAB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617720" y="2148840"/>
            <a:ext cx="1965960" cy="260604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09160" y="22860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Analysis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709160" y="2834640"/>
            <a:ext cx="1783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instantly generates biomechanical data: posture, balance, flexibility, range of motion, and symmetry scores.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7315200" y="1371600"/>
            <a:ext cx="594360" cy="59436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315200" y="13716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6766560" y="2148840"/>
            <a:ext cx="1965960" cy="260604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858000" y="22860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 Reports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858000" y="2834640"/>
            <a:ext cx="1783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dancer receives a detailed performance report with actionable insights tailored to their individual results.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DANCERS RECEIVE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D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personalized report built on objective biomechanical data — for every dancer, at every level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371600"/>
            <a:ext cx="4160520" cy="1097280"/>
          </a:xfrm>
          <a:prstGeom prst="roundRect">
            <a:avLst>
              <a:gd name="adj" fmla="val 7500"/>
            </a:avLst>
          </a:prstGeom>
          <a:solidFill>
            <a:srgbClr val="F0F4FF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4632" y="1536192"/>
            <a:ext cx="201168" cy="201168"/>
          </a:xfrm>
          <a:prstGeom prst="ellipse">
            <a:avLst/>
          </a:prstGeom>
          <a:solidFill>
            <a:srgbClr val="0A1F5C"/>
          </a:solidFill>
          <a:ln w="12700">
            <a:solidFill>
              <a:srgbClr val="0A1F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14630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Postural Alignment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77240" y="1810512"/>
            <a:ext cx="3566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Head, shoulder, hip, and ankle alignment scored in all planes of movement.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371600"/>
            <a:ext cx="4160520" cy="1097280"/>
          </a:xfrm>
          <a:prstGeom prst="roundRect">
            <a:avLst>
              <a:gd name="adj" fmla="val 7500"/>
            </a:avLst>
          </a:prstGeom>
          <a:solidFill>
            <a:srgbClr val="FFF0F0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73752" y="1536192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0A1F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166360" y="14630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Range of Motion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166360" y="1810512"/>
            <a:ext cx="3566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Joint flexibility and mobility scored to identify limitations and opportunities for growth.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" y="2606040"/>
            <a:ext cx="4160520" cy="1097280"/>
          </a:xfrm>
          <a:prstGeom prst="roundRect">
            <a:avLst>
              <a:gd name="adj" fmla="val 7500"/>
            </a:avLst>
          </a:prstGeom>
          <a:solidFill>
            <a:srgbClr val="F0FFF4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84632" y="2770632"/>
            <a:ext cx="201168" cy="201168"/>
          </a:xfrm>
          <a:prstGeom prst="ellipse">
            <a:avLst/>
          </a:prstGeom>
          <a:solidFill>
            <a:srgbClr val="2E7D32"/>
          </a:solidFill>
          <a:ln w="12700">
            <a:solidFill>
              <a:srgbClr val="0A1F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77240" y="269748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&amp; Stability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77240" y="3044952"/>
            <a:ext cx="3566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Dynamic and static balance metrics to identify asymmetries and fall risk.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09160" y="2606040"/>
            <a:ext cx="4160520" cy="1097280"/>
          </a:xfrm>
          <a:prstGeom prst="roundRect">
            <a:avLst>
              <a:gd name="adj" fmla="val 7500"/>
            </a:avLst>
          </a:prstGeom>
          <a:solidFill>
            <a:srgbClr val="F0F4FF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873752" y="2770632"/>
            <a:ext cx="201168" cy="201168"/>
          </a:xfrm>
          <a:prstGeom prst="ellipse">
            <a:avLst/>
          </a:prstGeom>
          <a:solidFill>
            <a:srgbClr val="0A1F5C"/>
          </a:solidFill>
          <a:ln w="12700">
            <a:solidFill>
              <a:srgbClr val="0A1F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166360" y="269748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Movement Quality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166360" y="3044952"/>
            <a:ext cx="3566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Smoothness, control, and coordination scores from the 3D motion data.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20040" y="3840480"/>
            <a:ext cx="4160520" cy="1097280"/>
          </a:xfrm>
          <a:prstGeom prst="roundRect">
            <a:avLst>
              <a:gd name="adj" fmla="val 7500"/>
            </a:avLst>
          </a:prstGeom>
          <a:solidFill>
            <a:srgbClr val="FFF0F0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84632" y="4005072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0A1F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77240" y="393192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 Indicators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77240" y="4279392"/>
            <a:ext cx="3566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Functional strength patterns revealed through movement compensation screening.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09160" y="3840480"/>
            <a:ext cx="4160520" cy="1097280"/>
          </a:xfrm>
          <a:prstGeom prst="roundRect">
            <a:avLst>
              <a:gd name="adj" fmla="val 7500"/>
            </a:avLst>
          </a:prstGeom>
          <a:solidFill>
            <a:srgbClr val="F0FFF4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873752" y="4005072"/>
            <a:ext cx="201168" cy="201168"/>
          </a:xfrm>
          <a:prstGeom prst="ellipse">
            <a:avLst/>
          </a:prstGeom>
          <a:solidFill>
            <a:srgbClr val="2E7D32"/>
          </a:solidFill>
          <a:ln w="12700">
            <a:solidFill>
              <a:srgbClr val="0A1F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166360" y="393192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 Recommendations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166360" y="4279392"/>
            <a:ext cx="3566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exercises and focus areas to address each dancer's unique findings.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0A1F5C"/>
          </a:solidFill>
          <a:ln w="12700">
            <a:solidFill>
              <a:srgbClr val="0A1F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&amp; LOGISTICS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your studio needs to know before booking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2926080" cy="3474720"/>
          </a:xfrm>
          <a:prstGeom prst="roundRect">
            <a:avLst>
              <a:gd name="adj" fmla="val 4688"/>
            </a:avLst>
          </a:prstGeom>
          <a:solidFill>
            <a:srgbClr val="0A1F5C"/>
          </a:solidFill>
          <a:ln w="12700">
            <a:solidFill>
              <a:srgbClr val="0A1F5C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46304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Dancer Assessment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2057400"/>
            <a:ext cx="2651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$85</a:t>
            </a:r>
            <a:endParaRPr lang="en-US" sz="6000" dirty="0"/>
          </a:p>
        </p:txBody>
      </p:sp>
      <p:sp>
        <p:nvSpPr>
          <p:cNvPr id="8" name="Text 6"/>
          <p:cNvSpPr/>
          <p:nvPr/>
        </p:nvSpPr>
        <p:spPr>
          <a:xfrm>
            <a:off x="502920" y="27889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dancer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3127248"/>
            <a:ext cx="2468880" cy="658368"/>
          </a:xfrm>
          <a:prstGeom prst="roundRect">
            <a:avLst>
              <a:gd name="adj" fmla="val 11111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66928" y="3163824"/>
            <a:ext cx="243230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 Studio earns $30/dancer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822960" y="3886200"/>
            <a:ext cx="2011680" cy="45720"/>
          </a:xfrm>
          <a:prstGeom prst="rect">
            <a:avLst/>
          </a:prstGeom>
          <a:solidFill>
            <a:srgbClr val="3A5298"/>
          </a:solidFill>
          <a:ln w="12700">
            <a:solidFill>
              <a:srgbClr val="3A529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02920" y="395935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AAA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rate: $100–$150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" y="425196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ASA saves your dancers money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520440" y="1371600"/>
            <a:ext cx="52578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E8ECF4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749040" y="1554480"/>
            <a:ext cx="4800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 We come to your studio — no travel required for dancers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3749040" y="2066544"/>
            <a:ext cx="4800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 Up to 12 dancers assessed per hour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749040" y="2578608"/>
            <a:ext cx="4800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Each session takes 10 minutes per dancer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3749040" y="3090672"/>
            <a:ext cx="4800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  Reports delivered digitally to dancer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3749040" y="3602736"/>
            <a:ext cx="4800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🗓️  Flexible scheduling — weekdays and weekends available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3749040" y="4114800"/>
            <a:ext cx="4800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🏢  Open to all dancers in the studio — recreational, aspiring and advanced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ASA WELLNESS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D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 Screening Association, Inc. — Preventive Health Since 1997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1371600"/>
            <a:ext cx="2377440" cy="1371600"/>
          </a:xfrm>
          <a:prstGeom prst="roundRect">
            <a:avLst>
              <a:gd name="adj" fmla="val 8000"/>
            </a:avLst>
          </a:prstGeom>
          <a:solidFill>
            <a:srgbClr val="0A1F5C"/>
          </a:solidFill>
          <a:ln w="12700">
            <a:solidFill>
              <a:srgbClr val="0A1F5C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444752"/>
            <a:ext cx="2377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640080" y="201168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Preventive Health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83280" y="1371600"/>
            <a:ext cx="2377440" cy="1371600"/>
          </a:xfrm>
          <a:prstGeom prst="roundRect">
            <a:avLst>
              <a:gd name="adj" fmla="val 8000"/>
            </a:avLst>
          </a:prstGeom>
          <a:solidFill>
            <a:srgbClr val="0A1F5C"/>
          </a:solidFill>
          <a:ln w="12700">
            <a:solidFill>
              <a:srgbClr val="0A1F5C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383280" y="1444752"/>
            <a:ext cx="2377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140+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3383280" y="201168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Served Nationwide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26480" y="1371600"/>
            <a:ext cx="2377440" cy="1371600"/>
          </a:xfrm>
          <a:prstGeom prst="roundRect">
            <a:avLst>
              <a:gd name="adj" fmla="val 8000"/>
            </a:avLst>
          </a:prstGeom>
          <a:solidFill>
            <a:srgbClr val="0A1F5C"/>
          </a:solidFill>
          <a:ln w="12700">
            <a:solidFill>
              <a:srgbClr val="0A1F5C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126480" y="1444752"/>
            <a:ext cx="2377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NASA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6126480" y="201168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 • FDIC • ATF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+ 90 other </a:t>
            </a:r>
            <a:r>
              <a:rPr lang="en-US" sz="110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Agencies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834640"/>
            <a:ext cx="8595360" cy="502920"/>
          </a:xfrm>
          <a:prstGeom prst="roundRect">
            <a:avLst>
              <a:gd name="adj" fmla="val 14545"/>
            </a:avLst>
          </a:prstGeom>
          <a:solidFill>
            <a:srgbClr val="F0F4FF"/>
          </a:solidFill>
          <a:ln w="12700">
            <a:solidFill>
              <a:srgbClr val="E8EC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11480" y="2862072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0A1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🏆  The Kinetisense 3D technology used in our assessments is trusted by professional sports organizations including the LA Angels and Miami Heat.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274320" y="3456432"/>
            <a:ext cx="5394960" cy="1417320"/>
          </a:xfrm>
          <a:prstGeom prst="roundRect">
            <a:avLst>
              <a:gd name="adj" fmla="val 6452"/>
            </a:avLst>
          </a:prstGeom>
          <a:solidFill>
            <a:srgbClr val="F4F6FB"/>
          </a:solidFill>
          <a:ln w="12700">
            <a:solidFill>
              <a:srgbClr val="E8EC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3566160"/>
            <a:ext cx="50292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ASA Wellness is led by a credentialed Vascular Ultrasound Technologist with nearly three decades of preventive health experience. We have served corporations, federal agencies and nonprofits nationwide.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we bring that same pro-level technology to your dance studio.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5897880" y="3456432"/>
            <a:ext cx="2971800" cy="1417320"/>
          </a:xfrm>
          <a:prstGeom prst="roundRect">
            <a:avLst>
              <a:gd name="adj" fmla="val 6452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3547872"/>
            <a:ext cx="2697480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"We bring the science of  3D biomechanics to athletes who deserve </a:t>
            </a:r>
            <a:r>
              <a:rPr lang="en-US" sz="1050" i="1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same opportunities </a:t>
            </a:r>
            <a:r>
              <a:rPr lang="en-US" sz="105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any professional."</a:t>
            </a:r>
            <a:endParaRPr lang="en-US" sz="1050" dirty="0"/>
          </a:p>
          <a:p>
            <a:pPr marL="0" indent="0" algn="l">
              <a:buNone/>
            </a:pPr>
            <a:endParaRPr lang="en-US" sz="1050" dirty="0"/>
          </a:p>
          <a:p>
            <a:pPr marL="0" indent="0" algn="l">
              <a:buNone/>
            </a:pPr>
            <a:r>
              <a:rPr lang="en-US" sz="105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— Linda, Director of Health &amp; Wellness Programs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F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914400"/>
            <a:ext cx="4572000" cy="4572000"/>
          </a:xfrm>
          <a:prstGeom prst="ellipse">
            <a:avLst/>
          </a:prstGeom>
          <a:solidFill>
            <a:srgbClr val="1A3270">
              <a:alpha val="50000"/>
            </a:srgbClr>
          </a:solidFill>
          <a:ln w="12700">
            <a:solidFill>
              <a:srgbClr val="1A32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2286000"/>
            <a:ext cx="3200400" cy="3200400"/>
          </a:xfrm>
          <a:prstGeom prst="ellipse">
            <a:avLst/>
          </a:prstGeom>
          <a:solidFill>
            <a:srgbClr val="1A3270">
              <a:alpha val="40000"/>
            </a:srgbClr>
          </a:solidFill>
          <a:ln w="12700">
            <a:solidFill>
              <a:srgbClr val="1A32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8046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ELEVATE EVERY DANCER?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Book your studio assessment day today.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48640" y="1828800"/>
            <a:ext cx="5029200" cy="2560320"/>
          </a:xfrm>
          <a:prstGeom prst="roundRect">
            <a:avLst>
              <a:gd name="adj" fmla="val 5000"/>
            </a:avLst>
          </a:prstGeom>
          <a:solidFill>
            <a:srgbClr val="1A3270"/>
          </a:solidFill>
          <a:ln w="12700">
            <a:solidFill>
              <a:srgbClr val="3A529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9659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ASA Wellness</a:t>
            </a:r>
            <a:endParaRPr lang="en-US" sz="14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2459736"/>
            <a:ext cx="274320" cy="27432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143000" y="242316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amscreening@msn.com</a:t>
            </a:r>
            <a:endParaRPr lang="en-US" sz="13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2898648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143000" y="2862072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1-800-686-3035</a:t>
            </a:r>
            <a:endParaRPr lang="en-US" sz="1300" dirty="0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3337560"/>
            <a:ext cx="274320" cy="2743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143000" y="3300984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asahealthylife.com</a:t>
            </a:r>
            <a:endParaRPr lang="en-US" sz="130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" y="3776472"/>
            <a:ext cx="274320" cy="27432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143000" y="3739896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 Screening Association, Inc.</a:t>
            </a:r>
            <a:endParaRPr lang="en-US" sz="1300" dirty="0"/>
          </a:p>
        </p:txBody>
      </p:sp>
      <p:sp>
        <p:nvSpPr>
          <p:cNvPr id="17" name="Text 11"/>
          <p:cNvSpPr/>
          <p:nvPr/>
        </p:nvSpPr>
        <p:spPr>
          <a:xfrm>
            <a:off x="5852160" y="182880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Dancer.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Level.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Best Self.</a:t>
            </a:r>
            <a:endParaRPr lang="en-US" sz="2400" dirty="0"/>
          </a:p>
        </p:txBody>
      </p:sp>
      <p:sp>
        <p:nvSpPr>
          <p:cNvPr id="18" name="Shape 12"/>
          <p:cNvSpPr/>
          <p:nvPr/>
        </p:nvSpPr>
        <p:spPr>
          <a:xfrm>
            <a:off x="6217920" y="3291840"/>
            <a:ext cx="219456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3"/>
          <p:cNvSpPr/>
          <p:nvPr/>
        </p:nvSpPr>
        <p:spPr>
          <a:xfrm>
            <a:off x="5852160" y="347472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$85 per dancer</a:t>
            </a:r>
            <a:endParaRPr lang="en-US" sz="1800" dirty="0"/>
          </a:p>
        </p:txBody>
      </p:sp>
      <p:sp>
        <p:nvSpPr>
          <p:cNvPr id="20" name="Text 14"/>
          <p:cNvSpPr/>
          <p:nvPr/>
        </p:nvSpPr>
        <p:spPr>
          <a:xfrm>
            <a:off x="5852160" y="38862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AB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Serving studios nationwide</a:t>
            </a:r>
            <a:endParaRPr lang="en-US" sz="1100" dirty="0"/>
          </a:p>
        </p:txBody>
      </p:sp>
      <p:sp>
        <p:nvSpPr>
          <p:cNvPr id="21" name="Text 15"/>
          <p:cNvSpPr/>
          <p:nvPr/>
        </p:nvSpPr>
        <p:spPr>
          <a:xfrm>
            <a:off x="274320" y="4690872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ASA Wellness  |  amscreening@msn.com  |  1-800-686-3035  |  asahealthylife.com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927</Words>
  <Application>Microsoft Office PowerPoint</Application>
  <PresentationFormat>On-screen Show (16:9)</PresentationFormat>
  <Paragraphs>126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Movement &amp; Performance Dance Assessment</dc:title>
  <dc:subject>PptxGenJS Presentation</dc:subject>
  <dc:creator>ASA Wellness</dc:creator>
  <cp:lastModifiedBy>charlin callirgos</cp:lastModifiedBy>
  <cp:revision>1</cp:revision>
  <cp:lastPrinted>2026-06-27T16:19:37Z</cp:lastPrinted>
  <dcterms:created xsi:type="dcterms:W3CDTF">2026-06-26T20:55:52Z</dcterms:created>
  <dcterms:modified xsi:type="dcterms:W3CDTF">2026-06-29T18:19:56Z</dcterms:modified>
</cp:coreProperties>
</file>